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77" r:id="rId7"/>
    <p:sldId id="282" r:id="rId8"/>
    <p:sldId id="266" r:id="rId9"/>
    <p:sldId id="260" r:id="rId10"/>
    <p:sldId id="261" r:id="rId11"/>
    <p:sldId id="267" r:id="rId12"/>
    <p:sldId id="262" r:id="rId13"/>
    <p:sldId id="268" r:id="rId14"/>
    <p:sldId id="263" r:id="rId15"/>
    <p:sldId id="269" r:id="rId16"/>
    <p:sldId id="270" r:id="rId17"/>
    <p:sldId id="275" r:id="rId18"/>
    <p:sldId id="280" r:id="rId19"/>
    <p:sldId id="271" r:id="rId20"/>
    <p:sldId id="276" r:id="rId21"/>
    <p:sldId id="281" r:id="rId22"/>
    <p:sldId id="296" r:id="rId23"/>
    <p:sldId id="273" r:id="rId24"/>
    <p:sldId id="272" r:id="rId25"/>
    <p:sldId id="278" r:id="rId26"/>
    <p:sldId id="274" r:id="rId27"/>
    <p:sldId id="279" r:id="rId28"/>
    <p:sldId id="290" r:id="rId29"/>
    <p:sldId id="283" r:id="rId30"/>
    <p:sldId id="286" r:id="rId31"/>
    <p:sldId id="284" r:id="rId32"/>
    <p:sldId id="287" r:id="rId33"/>
    <p:sldId id="285" r:id="rId34"/>
    <p:sldId id="291" r:id="rId35"/>
    <p:sldId id="288" r:id="rId36"/>
    <p:sldId id="297" r:id="rId37"/>
    <p:sldId id="289" r:id="rId38"/>
    <p:sldId id="298" r:id="rId39"/>
    <p:sldId id="292" r:id="rId40"/>
    <p:sldId id="299" r:id="rId41"/>
    <p:sldId id="294" r:id="rId42"/>
    <p:sldId id="295" r:id="rId43"/>
    <p:sldId id="301" r:id="rId44"/>
    <p:sldId id="300" r:id="rId45"/>
    <p:sldId id="308" r:id="rId46"/>
    <p:sldId id="314" r:id="rId47"/>
    <p:sldId id="302" r:id="rId48"/>
    <p:sldId id="309" r:id="rId49"/>
    <p:sldId id="315" r:id="rId50"/>
    <p:sldId id="303" r:id="rId51"/>
    <p:sldId id="310" r:id="rId52"/>
    <p:sldId id="316" r:id="rId53"/>
    <p:sldId id="304" r:id="rId54"/>
    <p:sldId id="311" r:id="rId55"/>
    <p:sldId id="317" r:id="rId56"/>
    <p:sldId id="312" r:id="rId57"/>
    <p:sldId id="305" r:id="rId58"/>
    <p:sldId id="306" r:id="rId59"/>
    <p:sldId id="318" r:id="rId60"/>
    <p:sldId id="313" r:id="rId61"/>
    <p:sldId id="307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40DF-D09E-4804-ADF1-A41790DA1DE1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6F2BB-B74E-4277-90F4-169B660A9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9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40DF-D09E-4804-ADF1-A41790DA1DE1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6F2BB-B74E-4277-90F4-169B660A9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91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40DF-D09E-4804-ADF1-A41790DA1DE1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6F2BB-B74E-4277-90F4-169B660A9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92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40DF-D09E-4804-ADF1-A41790DA1DE1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6F2BB-B74E-4277-90F4-169B660A9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41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40DF-D09E-4804-ADF1-A41790DA1DE1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6F2BB-B74E-4277-90F4-169B660A9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664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40DF-D09E-4804-ADF1-A41790DA1DE1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6F2BB-B74E-4277-90F4-169B660A9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660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40DF-D09E-4804-ADF1-A41790DA1DE1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6F2BB-B74E-4277-90F4-169B660A9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15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40DF-D09E-4804-ADF1-A41790DA1DE1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6F2BB-B74E-4277-90F4-169B660A9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18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40DF-D09E-4804-ADF1-A41790DA1DE1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6F2BB-B74E-4277-90F4-169B660A9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53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40DF-D09E-4804-ADF1-A41790DA1DE1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6F2BB-B74E-4277-90F4-169B660A9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334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40DF-D09E-4804-ADF1-A41790DA1DE1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6F2BB-B74E-4277-90F4-169B660A9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86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640DF-D09E-4804-ADF1-A41790DA1DE1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6F2BB-B74E-4277-90F4-169B660A9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10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1- Byzantine Empire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13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Autocrat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Justinian</a:t>
            </a:r>
          </a:p>
          <a:p>
            <a:r>
              <a:rPr lang="en-US" dirty="0" smtClean="0"/>
              <a:t>What: a sole ruler with complete authority</a:t>
            </a:r>
          </a:p>
          <a:p>
            <a:r>
              <a:rPr lang="en-US" dirty="0" err="1" smtClean="0"/>
              <a:t>WherE</a:t>
            </a:r>
            <a:r>
              <a:rPr lang="en-US" dirty="0" smtClean="0"/>
              <a:t>: Byzantine Empire</a:t>
            </a:r>
          </a:p>
          <a:p>
            <a:r>
              <a:rPr lang="en-US" dirty="0" smtClean="0"/>
              <a:t>When: 500s- 1100s</a:t>
            </a:r>
          </a:p>
          <a:p>
            <a:r>
              <a:rPr lang="en-US" dirty="0" smtClean="0"/>
              <a:t>Why: Justinian used the law to unify the Empire under his control; ruler of both political &amp; religious spheres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17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Autocrat (6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Justinian</a:t>
            </a:r>
          </a:p>
          <a:p>
            <a:r>
              <a:rPr lang="en-US" dirty="0" smtClean="0"/>
              <a:t>What: Sole ruler w. complete authority</a:t>
            </a:r>
          </a:p>
          <a:p>
            <a:r>
              <a:rPr lang="en-US" dirty="0" smtClean="0"/>
              <a:t>Where: Byzantine Empire</a:t>
            </a:r>
          </a:p>
          <a:p>
            <a:r>
              <a:rPr lang="en-US" dirty="0" smtClean="0"/>
              <a:t>When: 500s-1100s</a:t>
            </a:r>
          </a:p>
          <a:p>
            <a:r>
              <a:rPr lang="en-US" dirty="0" smtClean="0"/>
              <a:t>Why: combined both political power &amp; spiritual authority; had control of the church as well as the gov’t</a:t>
            </a:r>
          </a:p>
        </p:txBody>
      </p:sp>
    </p:spTree>
    <p:extLst>
      <p:ext uri="{BB962C8B-B14F-4D97-AF65-F5344CB8AC3E}">
        <p14:creationId xmlns:p14="http://schemas.microsoft.com/office/powerpoint/2010/main" val="80456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Theodora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Justinian’s wife</a:t>
            </a:r>
          </a:p>
          <a:p>
            <a:r>
              <a:rPr lang="en-US" dirty="0" smtClean="0"/>
              <a:t>What: she was an advisor &amp; co-ruler to the emperor Justinian</a:t>
            </a:r>
          </a:p>
          <a:p>
            <a:r>
              <a:rPr lang="en-US" dirty="0" smtClean="0"/>
              <a:t>Where: </a:t>
            </a:r>
            <a:r>
              <a:rPr lang="en-US" dirty="0"/>
              <a:t>C</a:t>
            </a:r>
            <a:r>
              <a:rPr lang="en-US" dirty="0" smtClean="0"/>
              <a:t>onstantinople, Byzantine Empire</a:t>
            </a:r>
          </a:p>
          <a:p>
            <a:r>
              <a:rPr lang="en-US" dirty="0" smtClean="0"/>
              <a:t>When: 497-548</a:t>
            </a:r>
          </a:p>
          <a:p>
            <a:r>
              <a:rPr lang="en-US" dirty="0" smtClean="0"/>
              <a:t>Why: she constantly challenged the Emperor’s authority to pursue her own authority- she convinced him to stay in Constantinople when it was under siege; very good politician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92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Theodora (6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Justinian’s wife </a:t>
            </a:r>
          </a:p>
          <a:p>
            <a:r>
              <a:rPr lang="en-US" dirty="0" smtClean="0"/>
              <a:t>What: advised her husband &amp; pursued her own policies; was a shrewd politician</a:t>
            </a:r>
          </a:p>
          <a:p>
            <a:r>
              <a:rPr lang="en-US" dirty="0" smtClean="0"/>
              <a:t>Where: Byzantine Empire</a:t>
            </a:r>
          </a:p>
          <a:p>
            <a:r>
              <a:rPr lang="en-US" dirty="0" smtClean="0"/>
              <a:t>When: 497-548</a:t>
            </a:r>
          </a:p>
          <a:p>
            <a:r>
              <a:rPr lang="en-US" dirty="0" smtClean="0"/>
              <a:t>Why: she helped her husband become a better ruler; she forced Justinian to stay in Constantinople during the riots of 532- he then rebuilt into a great empire after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69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Patriarch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Emperor &amp; Church official</a:t>
            </a:r>
          </a:p>
          <a:p>
            <a:r>
              <a:rPr lang="en-US" dirty="0" smtClean="0"/>
              <a:t>What: pious church official in the Byzantine Empire; leader of the Eastern Orthodox church </a:t>
            </a:r>
          </a:p>
          <a:p>
            <a:r>
              <a:rPr lang="en-US" dirty="0" smtClean="0"/>
              <a:t>Where: Constantinople, Byzantine Empire</a:t>
            </a:r>
          </a:p>
          <a:p>
            <a:r>
              <a:rPr lang="en-US" dirty="0" smtClean="0"/>
              <a:t>When: 330-1453</a:t>
            </a:r>
          </a:p>
          <a:p>
            <a:r>
              <a:rPr lang="en-US" dirty="0" smtClean="0"/>
              <a:t>Why: Different from WE’s Catholic church- could marry &amp; didn’t have complete control like the Pope; he controlled church affairs &amp; was the highest church official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01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Patriarch (6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Who: Byzantine Emperor &amp; ruler of the Eastern Orthodox church</a:t>
            </a:r>
          </a:p>
          <a:p>
            <a:r>
              <a:rPr lang="en-US" dirty="0" err="1" smtClean="0"/>
              <a:t>WhaT</a:t>
            </a:r>
            <a:r>
              <a:rPr lang="en-US" dirty="0" smtClean="0"/>
              <a:t>: highest church official of the Eastern Orthodox church in Constantinople</a:t>
            </a:r>
          </a:p>
          <a:p>
            <a:r>
              <a:rPr lang="en-US" dirty="0" smtClean="0"/>
              <a:t>Where: Byzantine Empire</a:t>
            </a:r>
          </a:p>
          <a:p>
            <a:r>
              <a:rPr lang="en-US" dirty="0" smtClean="0"/>
              <a:t>When: 330-1613</a:t>
            </a:r>
          </a:p>
          <a:p>
            <a:r>
              <a:rPr lang="en-US" dirty="0" smtClean="0"/>
              <a:t>Why: the Emperor of the Byzantine Empire would appoint a leader right under him that would help the Emperor make decisions about the church; this leader was similar to the Catholic Pope in the West except he could marry &amp; didn’t have complete control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93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Who: Byzantine Christians &amp; Emperor</a:t>
            </a:r>
          </a:p>
          <a:p>
            <a:r>
              <a:rPr lang="en-US" dirty="0" smtClean="0"/>
              <a:t>What: holy images</a:t>
            </a:r>
          </a:p>
          <a:p>
            <a:r>
              <a:rPr lang="en-US" dirty="0" smtClean="0"/>
              <a:t>Where: Eastern Europe &amp; Byzantine Empire</a:t>
            </a:r>
          </a:p>
          <a:p>
            <a:r>
              <a:rPr lang="en-US" dirty="0" smtClean="0"/>
              <a:t>When: 330-1613</a:t>
            </a:r>
          </a:p>
          <a:p>
            <a:r>
              <a:rPr lang="en-US" dirty="0" smtClean="0"/>
              <a:t>Why: many Byzantine Christians used these images of Jesus, Mary &amp; the saints in their worship; in the 700s a Byzantine Emperor outlawed the use of these icons </a:t>
            </a:r>
            <a:r>
              <a:rPr lang="en-US" dirty="0" err="1" smtClean="0"/>
              <a:t>b.c.</a:t>
            </a:r>
            <a:r>
              <a:rPr lang="en-US" dirty="0" smtClean="0"/>
              <a:t> it violated God’s commandment </a:t>
            </a:r>
            <a:r>
              <a:rPr lang="en-US" dirty="0" err="1" smtClean="0"/>
              <a:t>agnst</a:t>
            </a:r>
            <a:r>
              <a:rPr lang="en-US" dirty="0" smtClean="0"/>
              <a:t> worshipping; this was one of the main reasons for the Great Schism </a:t>
            </a:r>
            <a:r>
              <a:rPr lang="en-US" dirty="0" err="1" smtClean="0"/>
              <a:t>b.n</a:t>
            </a:r>
            <a:r>
              <a:rPr lang="en-US" dirty="0" smtClean="0"/>
              <a:t> Catholic &amp; Orthodox Christianity- Catholics were ok, Orthodox said 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50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Icons (6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Christians</a:t>
            </a:r>
          </a:p>
          <a:p>
            <a:r>
              <a:rPr lang="en-US" dirty="0" smtClean="0"/>
              <a:t>What: a dispute over holy images contributed to the Great Schism / split</a:t>
            </a:r>
          </a:p>
          <a:p>
            <a:r>
              <a:rPr lang="en-US" dirty="0" smtClean="0"/>
              <a:t>Where: Byzantine Empire</a:t>
            </a:r>
          </a:p>
          <a:p>
            <a:r>
              <a:rPr lang="en-US" dirty="0" smtClean="0"/>
              <a:t>When: 700-1000s </a:t>
            </a:r>
          </a:p>
          <a:p>
            <a:r>
              <a:rPr lang="en-US" dirty="0" smtClean="0"/>
              <a:t>Why: many Byzantine Christians worshipped holy images of Jesus, Mary, and the saints; the Byzantine Emperor outlawed the veneration/worshipping of icons </a:t>
            </a:r>
            <a:r>
              <a:rPr lang="en-US" dirty="0" err="1" smtClean="0"/>
              <a:t>b.c.</a:t>
            </a:r>
            <a:r>
              <a:rPr lang="en-US" dirty="0" smtClean="0"/>
              <a:t> it violated God’s command against worshipping = one of the main disputes of the Great Schism</a:t>
            </a:r>
          </a:p>
        </p:txBody>
      </p:sp>
    </p:spTree>
    <p:extLst>
      <p:ext uri="{BB962C8B-B14F-4D97-AF65-F5344CB8AC3E}">
        <p14:creationId xmlns:p14="http://schemas.microsoft.com/office/powerpoint/2010/main" val="363034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Icons (7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Byzantine Christians</a:t>
            </a:r>
          </a:p>
          <a:p>
            <a:r>
              <a:rPr lang="en-US" dirty="0" smtClean="0"/>
              <a:t>What: holy images portraying Jesus, Mary, &amp; saints </a:t>
            </a:r>
          </a:p>
          <a:p>
            <a:r>
              <a:rPr lang="en-US" dirty="0" smtClean="0"/>
              <a:t>Where: Byzantine Empire</a:t>
            </a:r>
          </a:p>
          <a:p>
            <a:r>
              <a:rPr lang="en-US" dirty="0" smtClean="0"/>
              <a:t>When: 700s- 1000s</a:t>
            </a:r>
          </a:p>
          <a:p>
            <a:r>
              <a:rPr lang="en-US" dirty="0" smtClean="0"/>
              <a:t>Why: Christians used these in church to show their religious devotion</a:t>
            </a:r>
            <a:r>
              <a:rPr lang="en-US" dirty="0"/>
              <a:t>; Byzantine Emperor outlawed the veneration/worshipping of icons </a:t>
            </a:r>
            <a:r>
              <a:rPr lang="en-US" dirty="0" err="1"/>
              <a:t>b.c.</a:t>
            </a:r>
            <a:r>
              <a:rPr lang="en-US" dirty="0"/>
              <a:t> it violated God’s command against worshipping = one of the main disputes of the Great Schism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33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Schism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Eastern &amp; Western Roman Christians</a:t>
            </a:r>
          </a:p>
          <a:p>
            <a:r>
              <a:rPr lang="en-US" dirty="0" smtClean="0"/>
              <a:t>What: a split </a:t>
            </a:r>
            <a:r>
              <a:rPr lang="en-US" dirty="0" err="1" smtClean="0"/>
              <a:t>b.n</a:t>
            </a:r>
            <a:r>
              <a:rPr lang="en-US" dirty="0" smtClean="0"/>
              <a:t> the Eastern &amp; Western churches into 2 different Christian churches</a:t>
            </a:r>
          </a:p>
          <a:p>
            <a:r>
              <a:rPr lang="en-US" dirty="0" err="1" smtClean="0"/>
              <a:t>WherE</a:t>
            </a:r>
            <a:r>
              <a:rPr lang="en-US" dirty="0" smtClean="0"/>
              <a:t>: Byzantine Empire &amp; Western Europe</a:t>
            </a:r>
          </a:p>
          <a:p>
            <a:r>
              <a:rPr lang="en-US" dirty="0" smtClean="0"/>
              <a:t>When: 1054*</a:t>
            </a:r>
          </a:p>
          <a:p>
            <a:r>
              <a:rPr lang="en-US" dirty="0" smtClean="0"/>
              <a:t>Why: controversies </a:t>
            </a:r>
            <a:r>
              <a:rPr lang="en-US" dirty="0" err="1" smtClean="0"/>
              <a:t>b.n</a:t>
            </a:r>
            <a:r>
              <a:rPr lang="en-US" dirty="0" smtClean="0"/>
              <a:t> the 2 empires led to a split in the churches &amp; the way they worshipped- Roman Catholic (West) &amp; Greek Orthodox (East) ; they became rival Christian churches instead of branches</a:t>
            </a:r>
          </a:p>
        </p:txBody>
      </p:sp>
    </p:spTree>
    <p:extLst>
      <p:ext uri="{BB962C8B-B14F-4D97-AF65-F5344CB8AC3E}">
        <p14:creationId xmlns:p14="http://schemas.microsoft.com/office/powerpoint/2010/main" val="185964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Constantinople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</a:t>
            </a:r>
            <a:r>
              <a:rPr lang="en-US" dirty="0"/>
              <a:t>R</a:t>
            </a:r>
            <a:r>
              <a:rPr lang="en-US" dirty="0" smtClean="0"/>
              <a:t>omans &amp; Byzantines, Constantine</a:t>
            </a:r>
          </a:p>
          <a:p>
            <a:r>
              <a:rPr lang="en-US" dirty="0" smtClean="0"/>
              <a:t>What: capital city of the Byzantine Empire </a:t>
            </a:r>
          </a:p>
          <a:p>
            <a:r>
              <a:rPr lang="en-US" dirty="0" smtClean="0"/>
              <a:t>Where: in between Black &amp; Mediterranean Seas &amp; Asia / Europe; Byzantine Empire</a:t>
            </a:r>
          </a:p>
          <a:p>
            <a:r>
              <a:rPr lang="en-US" dirty="0" smtClean="0"/>
              <a:t>When: 330-1453</a:t>
            </a:r>
          </a:p>
          <a:p>
            <a:r>
              <a:rPr lang="en-US" dirty="0" smtClean="0"/>
              <a:t>Why: the city had an excellent harbor, was guarded on 3 sides by water; Emperors built an elaborate system of walls to protect the city; was the center of key trade routes that linked Asia &amp; Europe; was the connecting point of 2 main seas &amp; 2 continents = everyone wanted it = 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93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Schism (6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Christians</a:t>
            </a:r>
          </a:p>
          <a:p>
            <a:r>
              <a:rPr lang="en-US" dirty="0" smtClean="0"/>
              <a:t>What: a controversy over certain characteristics in the church led to the split/schism of the Christian( Catholic) church into 2 parts</a:t>
            </a:r>
          </a:p>
          <a:p>
            <a:r>
              <a:rPr lang="en-US" dirty="0" smtClean="0"/>
              <a:t>Where: Western Europe (West) &amp; Byzantine Empire  (East) </a:t>
            </a:r>
          </a:p>
          <a:p>
            <a:r>
              <a:rPr lang="en-US" dirty="0" smtClean="0"/>
              <a:t>When: 1054*</a:t>
            </a:r>
          </a:p>
          <a:p>
            <a:r>
              <a:rPr lang="en-US" dirty="0" smtClean="0"/>
              <a:t>Why: this split led to 2 diff Christian churches- Roman Catholic (West) &amp; </a:t>
            </a:r>
            <a:r>
              <a:rPr lang="en-US" dirty="0"/>
              <a:t>G</a:t>
            </a:r>
            <a:r>
              <a:rPr lang="en-US" dirty="0" smtClean="0"/>
              <a:t>reek Orthodox (East); controversy over things like use of icons, priests marrying, &amp; what language to use</a:t>
            </a:r>
          </a:p>
        </p:txBody>
      </p:sp>
    </p:spTree>
    <p:extLst>
      <p:ext uri="{BB962C8B-B14F-4D97-AF65-F5344CB8AC3E}">
        <p14:creationId xmlns:p14="http://schemas.microsoft.com/office/powerpoint/2010/main" val="37892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Schism (7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Who: Byzantine Christians &amp; Western Christians</a:t>
            </a:r>
          </a:p>
          <a:p>
            <a:r>
              <a:rPr lang="en-US" dirty="0" smtClean="0"/>
              <a:t>What: a religious split where the </a:t>
            </a:r>
            <a:r>
              <a:rPr lang="en-US" dirty="0" err="1" smtClean="0"/>
              <a:t>Byz</a:t>
            </a:r>
            <a:r>
              <a:rPr lang="en-US" dirty="0" smtClean="0"/>
              <a:t> </a:t>
            </a:r>
            <a:r>
              <a:rPr lang="en-US" dirty="0" err="1" smtClean="0"/>
              <a:t>Emp</a:t>
            </a:r>
            <a:r>
              <a:rPr lang="en-US" dirty="0" smtClean="0"/>
              <a:t> (East) &amp; West. Europe (West) split into 2 types of Christianity</a:t>
            </a:r>
          </a:p>
          <a:p>
            <a:r>
              <a:rPr lang="en-US" dirty="0" smtClean="0"/>
              <a:t>Where: Byzantine Empire &amp; Western Europe</a:t>
            </a:r>
          </a:p>
          <a:p>
            <a:r>
              <a:rPr lang="en-US" dirty="0" smtClean="0"/>
              <a:t>When: 1054*</a:t>
            </a:r>
          </a:p>
          <a:p>
            <a:r>
              <a:rPr lang="en-US" dirty="0" smtClean="0"/>
              <a:t>Why: this split was over controversies in the church such as the use of icons, marriage of priests, &amp; what language to use; it led to 2 diff churches: Byzantine (East)- Greek Orthodox &amp; West Europe- Roman Catholic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65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1. Identify Justinian’s code. </a:t>
            </a:r>
          </a:p>
          <a:p>
            <a:r>
              <a:rPr lang="en-US" sz="4400" dirty="0" smtClean="0"/>
              <a:t>2. Give an effect of Justinian. </a:t>
            </a:r>
          </a:p>
          <a:p>
            <a:r>
              <a:rPr lang="en-US" sz="4400" dirty="0" smtClean="0"/>
              <a:t>3. Who was Theodora?</a:t>
            </a:r>
          </a:p>
          <a:p>
            <a:r>
              <a:rPr lang="en-US" sz="4400" dirty="0" smtClean="0"/>
              <a:t>4. Identify the Great Schism. </a:t>
            </a:r>
          </a:p>
          <a:p>
            <a:r>
              <a:rPr lang="en-US" sz="4400" dirty="0" smtClean="0"/>
              <a:t>5. What 2 religions came about from #4?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7986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Russia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02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Nomadic peoples, peoples from Russia</a:t>
            </a:r>
          </a:p>
          <a:p>
            <a:r>
              <a:rPr lang="en-US" dirty="0" smtClean="0"/>
              <a:t>What: an open, treeless grassland 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500s-600s</a:t>
            </a:r>
          </a:p>
          <a:p>
            <a:r>
              <a:rPr lang="en-US" dirty="0" smtClean="0"/>
              <a:t>Why: it offered splendid pasture for the herds &amp; horses of nomadic peoples; nomads traveled on this land &amp; it provided easy land to migrate from one place to another; they were able to travel from Russia to Byzantine to WE</a:t>
            </a:r>
          </a:p>
        </p:txBody>
      </p:sp>
    </p:spTree>
    <p:extLst>
      <p:ext uri="{BB962C8B-B14F-4D97-AF65-F5344CB8AC3E}">
        <p14:creationId xmlns:p14="http://schemas.microsoft.com/office/powerpoint/2010/main" val="417491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Asians, Europeans, &amp; nomadic peoples</a:t>
            </a:r>
          </a:p>
          <a:p>
            <a:r>
              <a:rPr lang="en-US" dirty="0" smtClean="0"/>
              <a:t>What: open grassland b/n Asia &amp; Europe</a:t>
            </a:r>
          </a:p>
          <a:p>
            <a:r>
              <a:rPr lang="en-US" dirty="0" smtClean="0"/>
              <a:t>Where: Asia to Europe</a:t>
            </a:r>
          </a:p>
          <a:p>
            <a:r>
              <a:rPr lang="en-US" dirty="0" smtClean="0"/>
              <a:t>When: 330-1613</a:t>
            </a:r>
          </a:p>
          <a:p>
            <a:r>
              <a:rPr lang="en-US" dirty="0" smtClean="0"/>
              <a:t>Why: offered splendid pasture for the herds &amp; horses of the nomadic </a:t>
            </a:r>
            <a:r>
              <a:rPr lang="en-US" dirty="0" err="1" smtClean="0"/>
              <a:t>ppls</a:t>
            </a:r>
            <a:r>
              <a:rPr lang="en-US" dirty="0"/>
              <a:t>; nomads traveled on this land &amp; it provided easy land to migrate from one place to another; they were able to travel from Russia to Byzantine to WE</a:t>
            </a:r>
          </a:p>
        </p:txBody>
      </p:sp>
    </p:spTree>
    <p:extLst>
      <p:ext uri="{BB962C8B-B14F-4D97-AF65-F5344CB8AC3E}">
        <p14:creationId xmlns:p14="http://schemas.microsoft.com/office/powerpoint/2010/main" val="189279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Kiev (3</a:t>
            </a:r>
            <a:r>
              <a:rPr lang="en-US" baseline="30000" dirty="0" smtClean="0"/>
              <a:t>rd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Slavic peoples, Vikings, &amp; Russians </a:t>
            </a:r>
          </a:p>
          <a:p>
            <a:r>
              <a:rPr lang="en-US" dirty="0" smtClean="0"/>
              <a:t>What: the capital of present-day Ukraine, center of the first Russian state</a:t>
            </a:r>
          </a:p>
          <a:p>
            <a:r>
              <a:rPr lang="en-US" dirty="0" smtClean="0"/>
              <a:t>Where: Ukraine, Eastern Europe</a:t>
            </a:r>
          </a:p>
          <a:p>
            <a:r>
              <a:rPr lang="en-US" dirty="0" smtClean="0"/>
              <a:t>When: 500s- today</a:t>
            </a:r>
          </a:p>
          <a:p>
            <a:r>
              <a:rPr lang="en-US" dirty="0" smtClean="0"/>
              <a:t>Why: this city’s culture &amp; growth were a result of the mixing of the Vikings &amp; Slavs; Vladimir made Orthodox Christianity the official religion= Russia adopted aspects of </a:t>
            </a:r>
            <a:r>
              <a:rPr lang="en-US" dirty="0" err="1" smtClean="0"/>
              <a:t>Byz</a:t>
            </a:r>
            <a:r>
              <a:rPr lang="en-US" dirty="0" smtClean="0"/>
              <a:t> culture; Kiev gained strength under Vladimir- the Russian ruler controlled the church too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38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Russians, Slavic peoples</a:t>
            </a:r>
          </a:p>
          <a:p>
            <a:r>
              <a:rPr lang="en-US" dirty="0" smtClean="0"/>
              <a:t>What: capital of present-day Ukraine, was the center of the 1</a:t>
            </a:r>
            <a:r>
              <a:rPr lang="en-US" baseline="30000" dirty="0" smtClean="0"/>
              <a:t>st</a:t>
            </a:r>
            <a:r>
              <a:rPr lang="en-US" dirty="0" smtClean="0"/>
              <a:t> Russian state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500s-600s</a:t>
            </a:r>
          </a:p>
          <a:p>
            <a:r>
              <a:rPr lang="en-US" dirty="0" smtClean="0"/>
              <a:t>Why: Slavic peoples lived here in 700s/800s; Vikings were here &amp; mixed w. Slavic peoples; they conducted trade w. Constantinople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57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Kiev (7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Russians</a:t>
            </a:r>
          </a:p>
          <a:p>
            <a:r>
              <a:rPr lang="en-US" dirty="0" smtClean="0"/>
              <a:t>What: capital of the present day Ukraine, the center of the 1</a:t>
            </a:r>
            <a:r>
              <a:rPr lang="en-US" baseline="30000" dirty="0" smtClean="0"/>
              <a:t>st</a:t>
            </a:r>
            <a:r>
              <a:rPr lang="en-US" dirty="0" smtClean="0"/>
              <a:t> Russian state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500s-1613</a:t>
            </a:r>
          </a:p>
          <a:p>
            <a:r>
              <a:rPr lang="en-US" dirty="0" smtClean="0"/>
              <a:t>Why: its culture &amp; growth were the result of a mixing of the Vikings &amp; the Slavs</a:t>
            </a:r>
            <a:r>
              <a:rPr lang="en-US" dirty="0"/>
              <a:t>; Vladimir made Orthodox Christianity the official religion= Russia adopted aspects of </a:t>
            </a:r>
            <a:r>
              <a:rPr lang="en-US" dirty="0" err="1"/>
              <a:t>Byz</a:t>
            </a:r>
            <a:r>
              <a:rPr lang="en-US" dirty="0"/>
              <a:t> culture; Kiev gained strength under Vladimir- the Russian ruler controlled the church too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86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Cyrillic (3</a:t>
            </a:r>
            <a:r>
              <a:rPr lang="en-US" baseline="30000" dirty="0" smtClean="0"/>
              <a:t>rd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2 Greek brothers, Russians,  </a:t>
            </a:r>
            <a:r>
              <a:rPr lang="en-US" dirty="0" err="1" smtClean="0"/>
              <a:t>Ukranians</a:t>
            </a:r>
            <a:r>
              <a:rPr lang="en-US" dirty="0" smtClean="0"/>
              <a:t>, Bulgarians</a:t>
            </a:r>
          </a:p>
          <a:p>
            <a:r>
              <a:rPr lang="en-US" dirty="0" smtClean="0"/>
              <a:t>What: an alphabet that became written script still used in Russia &amp; E. Europe today</a:t>
            </a:r>
          </a:p>
          <a:p>
            <a:r>
              <a:rPr lang="en-US" dirty="0" smtClean="0"/>
              <a:t>Where: Russia, E. Europe</a:t>
            </a:r>
          </a:p>
          <a:p>
            <a:r>
              <a:rPr lang="en-US" dirty="0" smtClean="0"/>
              <a:t>When: 863</a:t>
            </a:r>
          </a:p>
          <a:p>
            <a:r>
              <a:rPr lang="en-US" dirty="0" smtClean="0"/>
              <a:t>Why: the Byzantine Empire sent missionaries to convert Slavs in Russia in the 800s, 2 Greek brothers adapted the Greek alphabet into this so they could translate the bible into Slavic tongues in order to convert the </a:t>
            </a:r>
            <a:r>
              <a:rPr lang="en-US" dirty="0" err="1" smtClean="0"/>
              <a:t>ppls</a:t>
            </a:r>
            <a:r>
              <a:rPr lang="en-US" dirty="0" smtClean="0"/>
              <a:t> of Russia &amp; 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64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Constantinople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Romans, Byzantines, Constantine</a:t>
            </a:r>
          </a:p>
          <a:p>
            <a:r>
              <a:rPr lang="en-US" dirty="0" smtClean="0"/>
              <a:t>What: capital of the Byzantine Empire</a:t>
            </a:r>
          </a:p>
          <a:p>
            <a:r>
              <a:rPr lang="en-US" dirty="0" smtClean="0"/>
              <a:t>Where: In b/n Black &amp; Med seas; in b/n Asia &amp; Europe; Byzantine Empire, ME </a:t>
            </a:r>
          </a:p>
          <a:p>
            <a:r>
              <a:rPr lang="en-US" dirty="0" smtClean="0"/>
              <a:t>When: 330-1453</a:t>
            </a:r>
          </a:p>
          <a:p>
            <a:r>
              <a:rPr lang="en-US" dirty="0" smtClean="0"/>
              <a:t>Why: Constantine named the capital of the Byzantine Empire after himself; vital center of the Byzantine Empire; heavily fortified city; key trading &amp; business center- linked trade routes from Asia to Europe; reminder of Roman heritage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9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Cyrillic (7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2 Greek brothers, Russians, Ukrainians, Bulgarians</a:t>
            </a:r>
          </a:p>
          <a:p>
            <a:r>
              <a:rPr lang="en-US" dirty="0" smtClean="0"/>
              <a:t>What: an alphabet that was adapted from the Greek alphabet </a:t>
            </a:r>
          </a:p>
          <a:p>
            <a:r>
              <a:rPr lang="en-US" dirty="0" smtClean="0"/>
              <a:t>Where: From the </a:t>
            </a:r>
            <a:r>
              <a:rPr lang="en-US" dirty="0" err="1" smtClean="0"/>
              <a:t>Byz</a:t>
            </a:r>
            <a:r>
              <a:rPr lang="en-US" dirty="0" smtClean="0"/>
              <a:t> </a:t>
            </a:r>
            <a:r>
              <a:rPr lang="en-US" dirty="0" err="1" smtClean="0"/>
              <a:t>Emp</a:t>
            </a:r>
            <a:r>
              <a:rPr lang="en-US" dirty="0" smtClean="0"/>
              <a:t>; to Russia, EE</a:t>
            </a:r>
          </a:p>
          <a:p>
            <a:r>
              <a:rPr lang="en-US" dirty="0" smtClean="0"/>
              <a:t>When: 863</a:t>
            </a:r>
          </a:p>
          <a:p>
            <a:r>
              <a:rPr lang="en-US" dirty="0" smtClean="0"/>
              <a:t>Why: this allowed the Byzantine Greeks to translate their bible into Slavic language so they could convert the </a:t>
            </a:r>
            <a:r>
              <a:rPr lang="en-US" dirty="0" err="1" smtClean="0"/>
              <a:t>ppls</a:t>
            </a:r>
            <a:r>
              <a:rPr lang="en-US" dirty="0" smtClean="0"/>
              <a:t> of Russia &amp; EE to Orthodox Christianity= Russia became Russian Orthodox Christian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6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Golden Horde (3</a:t>
            </a:r>
            <a:r>
              <a:rPr lang="en-US" baseline="30000" dirty="0" smtClean="0"/>
              <a:t>rd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4582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</a:t>
            </a:r>
            <a:r>
              <a:rPr lang="en-US" dirty="0" err="1" smtClean="0"/>
              <a:t>Batu</a:t>
            </a:r>
            <a:r>
              <a:rPr lang="en-US" dirty="0" smtClean="0"/>
              <a:t>, Grandson of Genghis Khan</a:t>
            </a:r>
          </a:p>
          <a:p>
            <a:r>
              <a:rPr lang="en-US" dirty="0" smtClean="0"/>
              <a:t>What:  Mongol armies that looted &amp; burned Kiev &amp; other Russian towns, fierce conquerors that control Russia for 150 years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1236-1241</a:t>
            </a:r>
          </a:p>
          <a:p>
            <a:r>
              <a:rPr lang="en-US" dirty="0" smtClean="0"/>
              <a:t>Why: because they burnt Russian towns many </a:t>
            </a:r>
            <a:r>
              <a:rPr lang="en-US" dirty="0" err="1" smtClean="0"/>
              <a:t>ppl</a:t>
            </a:r>
            <a:r>
              <a:rPr lang="en-US" dirty="0" smtClean="0"/>
              <a:t> were killed, Golden Horde ruled Russia for more than 150 years; areas suffered destructive raids from the Mongols; Russian princes had to acknowledge Mongols as the rulers &amp; pay tribute; they tolerated the Russian Orthodox Church; their rule served as an ex. To later Russian rulers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93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Ivan the Great (6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Who: Russian War hero, Russian prince, Ivan III</a:t>
            </a:r>
          </a:p>
          <a:p>
            <a:r>
              <a:rPr lang="en-US" dirty="0" smtClean="0"/>
              <a:t>What: brought most of Northern Russia under his rule &amp; reconquered land from the Mongols</a:t>
            </a:r>
          </a:p>
          <a:p>
            <a:r>
              <a:rPr lang="en-US" dirty="0" smtClean="0"/>
              <a:t>Where: Northern Russia</a:t>
            </a:r>
          </a:p>
          <a:p>
            <a:r>
              <a:rPr lang="en-US" dirty="0" smtClean="0"/>
              <a:t>When: 1462-1505</a:t>
            </a:r>
          </a:p>
          <a:p>
            <a:r>
              <a:rPr lang="en-US" dirty="0" smtClean="0"/>
              <a:t>Why: he built the framework for absolute rule; he tried to limit the power of the Boyars(nobles); he adopted Byzantine customs to show their influence on Russia; he created the title Tsar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79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Ivan the Great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Ivan III, Russian prince </a:t>
            </a:r>
          </a:p>
          <a:p>
            <a:r>
              <a:rPr lang="en-US" dirty="0" smtClean="0"/>
              <a:t>What: he brought much of Northern Russia under his rule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1462-1505</a:t>
            </a:r>
          </a:p>
          <a:p>
            <a:r>
              <a:rPr lang="en-US" dirty="0" smtClean="0"/>
              <a:t>Why: recovered Russian territory that had fallen into the hands of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61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Tsar (3</a:t>
            </a:r>
            <a:r>
              <a:rPr lang="en-US" baseline="30000" dirty="0" smtClean="0"/>
              <a:t>rd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Ivan III, Ivan the Great</a:t>
            </a:r>
          </a:p>
          <a:p>
            <a:r>
              <a:rPr lang="en-US" dirty="0" smtClean="0"/>
              <a:t>What: the Russian name for Caesar, title of Russia’s leader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1504-1917</a:t>
            </a:r>
          </a:p>
          <a:p>
            <a:r>
              <a:rPr lang="en-US" dirty="0" smtClean="0"/>
              <a:t>Why: the Tsar was like the highest God, leader of all of Russia; Ivan the Great created this title which remained until the end of absolute rule in Russia</a:t>
            </a:r>
          </a:p>
        </p:txBody>
      </p:sp>
    </p:spTree>
    <p:extLst>
      <p:ext uri="{BB962C8B-B14F-4D97-AF65-F5344CB8AC3E}">
        <p14:creationId xmlns:p14="http://schemas.microsoft.com/office/powerpoint/2010/main" val="207201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Tsar (6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Who: Russian ruler</a:t>
            </a:r>
          </a:p>
          <a:p>
            <a:r>
              <a:rPr lang="en-US" dirty="0" smtClean="0"/>
              <a:t>What: Russian word for Caesar, absolute ruler of Russia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1500s </a:t>
            </a:r>
          </a:p>
          <a:p>
            <a:r>
              <a:rPr lang="en-US" dirty="0" smtClean="0"/>
              <a:t>Why: Ivan the Great created this title to symbolize his absolute power, this title remained the name of </a:t>
            </a:r>
            <a:r>
              <a:rPr lang="en-US" dirty="0"/>
              <a:t>R</a:t>
            </a:r>
            <a:r>
              <a:rPr lang="en-US" dirty="0" smtClean="0"/>
              <a:t>ussia’s leader until 1917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27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Tsar (7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Ivan III (the Great) </a:t>
            </a:r>
          </a:p>
          <a:p>
            <a:r>
              <a:rPr lang="en-US" dirty="0" smtClean="0"/>
              <a:t>What: Russian word for Caesar, title of Russia’s leader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1504- 1917</a:t>
            </a:r>
          </a:p>
          <a:p>
            <a:r>
              <a:rPr lang="en-US" dirty="0" smtClean="0"/>
              <a:t>Why: Ivan III (the Great) created this title; title of Russia’s absolute leader; Ivan IV was the first official Tsar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13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Ivan the Terrible (6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the first Russian ruler officially crowned tsar, Ivan the Great’s grandson, Ivan IV</a:t>
            </a:r>
          </a:p>
          <a:p>
            <a:r>
              <a:rPr lang="en-US" dirty="0" smtClean="0"/>
              <a:t>What: ruler of Russia that centralized royal power by limiting Boyars, granted land in exchange for military service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1530-1584</a:t>
            </a:r>
          </a:p>
          <a:p>
            <a:r>
              <a:rPr lang="en-US" dirty="0" smtClean="0"/>
              <a:t>Why: introduced new laws that tied serfs to the land; unstable ruler that trusted no one &amp; very violent= slaughtered many </a:t>
            </a:r>
            <a:r>
              <a:rPr lang="en-US" dirty="0" err="1" smtClean="0"/>
              <a:t>ppl</a:t>
            </a:r>
            <a:r>
              <a:rPr lang="en-US" dirty="0" smtClean="0"/>
              <a:t> (including his son) = he was called Ivan the Terrible; introduced Russia to extreme absolutism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42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Ivan the Terrible (7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Who: Ivan IV, Tsar of Russia</a:t>
            </a:r>
          </a:p>
          <a:p>
            <a:r>
              <a:rPr lang="en-US" dirty="0" smtClean="0"/>
              <a:t>What: introduced Russia to extreme absolute power; abused his power as Tsar = called Ivan the Terrible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1530-1584</a:t>
            </a:r>
          </a:p>
          <a:p>
            <a:r>
              <a:rPr lang="en-US" dirty="0" smtClean="0"/>
              <a:t>Why</a:t>
            </a:r>
            <a:r>
              <a:rPr lang="en-US" dirty="0"/>
              <a:t>: introduced new laws that tied serfs to the land; unstable ruler that trusted no one &amp; very violent= slaughtered many </a:t>
            </a:r>
            <a:r>
              <a:rPr lang="en-US" dirty="0" err="1"/>
              <a:t>ppl</a:t>
            </a:r>
            <a:r>
              <a:rPr lang="en-US" dirty="0"/>
              <a:t> (including his son) = he was called Ivan the </a:t>
            </a:r>
            <a:r>
              <a:rPr lang="en-US" dirty="0" smtClean="0"/>
              <a:t>Terrible</a:t>
            </a:r>
          </a:p>
        </p:txBody>
      </p:sp>
    </p:spTree>
    <p:extLst>
      <p:ext uri="{BB962C8B-B14F-4D97-AF65-F5344CB8AC3E}">
        <p14:creationId xmlns:p14="http://schemas.microsoft.com/office/powerpoint/2010/main" val="27999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Ivan the Terrible (3</a:t>
            </a:r>
            <a:r>
              <a:rPr lang="en-US" baseline="30000" dirty="0" smtClean="0"/>
              <a:t>rd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Ivan IV, Ivan the Great’s grandson</a:t>
            </a:r>
          </a:p>
          <a:p>
            <a:r>
              <a:rPr lang="en-US" dirty="0" smtClean="0"/>
              <a:t>What: he abused his powers as the Tsar of Russia = Ivan the Terrible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When: 1541-1584</a:t>
            </a:r>
          </a:p>
          <a:p>
            <a:r>
              <a:rPr lang="en-US" dirty="0" smtClean="0"/>
              <a:t>Why</a:t>
            </a:r>
            <a:r>
              <a:rPr lang="en-US" dirty="0"/>
              <a:t>: introduced new laws that tied serfs to the land; unstable ruler that trusted no one &amp; very violent= slaughtered many </a:t>
            </a:r>
            <a:r>
              <a:rPr lang="en-US" dirty="0" err="1"/>
              <a:t>ppl</a:t>
            </a:r>
            <a:r>
              <a:rPr lang="en-US" dirty="0"/>
              <a:t> (including his son) = he was called Ivan the Terrible; introduced Russia to extreme </a:t>
            </a:r>
            <a:r>
              <a:rPr lang="en-US" dirty="0" smtClean="0"/>
              <a:t>absolutism; after his rule Russia was left seeping w. rebellion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80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Justinian (6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Byzantine Emperor</a:t>
            </a:r>
          </a:p>
          <a:p>
            <a:r>
              <a:rPr lang="en-US" dirty="0" smtClean="0"/>
              <a:t>What: leader that wanted to revive ancient Rome by recovering lands that had been lost </a:t>
            </a:r>
          </a:p>
          <a:p>
            <a:r>
              <a:rPr lang="en-US" dirty="0" smtClean="0"/>
              <a:t>Where: Byzantine Empire </a:t>
            </a:r>
          </a:p>
          <a:p>
            <a:r>
              <a:rPr lang="en-US" dirty="0" smtClean="0"/>
              <a:t>When: 527-565</a:t>
            </a:r>
          </a:p>
          <a:p>
            <a:r>
              <a:rPr lang="en-US" dirty="0" smtClean="0"/>
              <a:t>Why: was unsuccessful in recovering land; after the riots he rebuilt the Empire &amp; his great triumph was the </a:t>
            </a:r>
            <a:r>
              <a:rPr lang="en-US" dirty="0" err="1" smtClean="0"/>
              <a:t>Hagia</a:t>
            </a:r>
            <a:r>
              <a:rPr lang="en-US" dirty="0" smtClean="0"/>
              <a:t> Sophia; reformed the law (Justinian’s Code); ruled as an autocrat w. complete control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05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500/600- the Slavic </a:t>
            </a:r>
            <a:r>
              <a:rPr lang="en-US" dirty="0" err="1" smtClean="0"/>
              <a:t>ppls</a:t>
            </a:r>
            <a:r>
              <a:rPr lang="en-US" dirty="0" smtClean="0"/>
              <a:t> spread east into Russia &amp; south to BE</a:t>
            </a:r>
          </a:p>
          <a:p>
            <a:endParaRPr lang="en-US" dirty="0" smtClean="0"/>
          </a:p>
          <a:p>
            <a:r>
              <a:rPr lang="en-US" dirty="0" smtClean="0"/>
              <a:t>700s-900s- Vikings arrive</a:t>
            </a:r>
          </a:p>
          <a:p>
            <a:r>
              <a:rPr lang="en-US" dirty="0" smtClean="0"/>
              <a:t>862- Russians claim their country started here when a prince called  “the </a:t>
            </a:r>
            <a:r>
              <a:rPr lang="en-US" dirty="0" err="1" smtClean="0"/>
              <a:t>Rus</a:t>
            </a:r>
            <a:r>
              <a:rPr lang="en-US" dirty="0" smtClean="0"/>
              <a:t>” started controlling Novgorod, Russia</a:t>
            </a:r>
          </a:p>
          <a:p>
            <a:r>
              <a:rPr lang="en-US" dirty="0" smtClean="0"/>
              <a:t>863- 2 Greek brothers created Cyrillic so they could translate bible into </a:t>
            </a:r>
            <a:r>
              <a:rPr lang="en-US" dirty="0" err="1" smtClean="0"/>
              <a:t>slvaic</a:t>
            </a:r>
            <a:r>
              <a:rPr lang="en-US" dirty="0" smtClean="0"/>
              <a:t> tongue to convert Russians to Christianity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69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Timeline (workbook)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82000" cy="6019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500s/600s- Slavic </a:t>
            </a:r>
            <a:r>
              <a:rPr lang="en-US" dirty="0" err="1" smtClean="0"/>
              <a:t>ppls</a:t>
            </a:r>
            <a:r>
              <a:rPr lang="en-US" dirty="0" smtClean="0"/>
              <a:t> spread east into Russia &amp; South into Byzantine Empire</a:t>
            </a:r>
          </a:p>
          <a:p>
            <a:r>
              <a:rPr lang="en-US" dirty="0" smtClean="0"/>
              <a:t>862- Russia dated it’s origins of their country when Prince “the </a:t>
            </a:r>
            <a:r>
              <a:rPr lang="en-US" dirty="0" err="1" smtClean="0"/>
              <a:t>Rus</a:t>
            </a:r>
            <a:r>
              <a:rPr lang="en-US" dirty="0" smtClean="0"/>
              <a:t>” began his rule in Novgorod, Russia</a:t>
            </a:r>
          </a:p>
          <a:p>
            <a:r>
              <a:rPr lang="en-US" dirty="0" smtClean="0"/>
              <a:t>800s- </a:t>
            </a:r>
            <a:r>
              <a:rPr lang="en-US" dirty="0"/>
              <a:t>C</a:t>
            </a:r>
            <a:r>
              <a:rPr lang="en-US" dirty="0" smtClean="0"/>
              <a:t>onstantine sent Christian missionaries to convert the Slavs</a:t>
            </a:r>
          </a:p>
          <a:p>
            <a:r>
              <a:rPr lang="en-US" dirty="0" smtClean="0"/>
              <a:t>863- 2 Greek brothers invented Cyrillic to convert the Slavs of Russia</a:t>
            </a:r>
          </a:p>
          <a:p>
            <a:r>
              <a:rPr lang="en-US" dirty="0" smtClean="0"/>
              <a:t>957- </a:t>
            </a:r>
            <a:r>
              <a:rPr lang="en-US" dirty="0" err="1" smtClean="0"/>
              <a:t>Pricess</a:t>
            </a:r>
            <a:r>
              <a:rPr lang="en-US" dirty="0" smtClean="0"/>
              <a:t> Olga (ruler in Russia) converted to Christianity</a:t>
            </a:r>
          </a:p>
          <a:p>
            <a:r>
              <a:rPr lang="en-US" dirty="0" smtClean="0"/>
              <a:t>1200s- young leader (Genghis Khan) united nomadic warriors in Central Asia to start conquering land</a:t>
            </a:r>
          </a:p>
          <a:p>
            <a:r>
              <a:rPr lang="en-US" dirty="0" smtClean="0"/>
              <a:t>1236-1241- </a:t>
            </a:r>
            <a:r>
              <a:rPr lang="en-US" dirty="0" err="1" smtClean="0"/>
              <a:t>Batu</a:t>
            </a:r>
            <a:r>
              <a:rPr lang="en-US" dirty="0" smtClean="0"/>
              <a:t> (Mongol) led army into Russia, took over, &amp; started Golden Horde (Mongol rule of Russia)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63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(</a:t>
            </a:r>
            <a:r>
              <a:rPr lang="en-US" dirty="0" err="1" smtClean="0"/>
              <a:t>contd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1500- Ivan III (the Great) recovers Russian lands from the Golden horde (the Mongols) </a:t>
            </a:r>
          </a:p>
          <a:p>
            <a:r>
              <a:rPr lang="en-US" dirty="0" smtClean="0"/>
              <a:t>1547- Ivan IV becomes first Russian ruler officially crowned Tsar</a:t>
            </a:r>
          </a:p>
          <a:p>
            <a:r>
              <a:rPr lang="en-US" dirty="0" smtClean="0"/>
              <a:t>1560- Ivan IV became increasingly unstable</a:t>
            </a:r>
          </a:p>
          <a:p>
            <a:r>
              <a:rPr lang="en-US" dirty="0" smtClean="0"/>
              <a:t>1584- Ivan the IV (Terrible) dies leaving his lands seething w. rebellion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Eastern Europe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6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Balkan Peninsula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Who: E. Europeans</a:t>
            </a:r>
          </a:p>
          <a:p>
            <a:r>
              <a:rPr lang="en-US" dirty="0" smtClean="0"/>
              <a:t>What: rough triangular arm of land that goes south into Mediterranean Sea</a:t>
            </a:r>
          </a:p>
          <a:p>
            <a:r>
              <a:rPr lang="en-US" dirty="0" smtClean="0"/>
              <a:t>Where: E. Europe &amp; Slavic nations &amp; Russia</a:t>
            </a:r>
          </a:p>
          <a:p>
            <a:r>
              <a:rPr lang="en-US" dirty="0" smtClean="0"/>
              <a:t>When:  330-1613</a:t>
            </a:r>
          </a:p>
          <a:p>
            <a:r>
              <a:rPr lang="en-US" dirty="0" smtClean="0"/>
              <a:t>Why: this wide piece of land lies between central Europe to the West; this links W. Europe &amp; Russia; important trade routes came into Europe through here = this region having a large </a:t>
            </a:r>
            <a:r>
              <a:rPr lang="en-US" dirty="0" err="1"/>
              <a:t>B</a:t>
            </a:r>
            <a:r>
              <a:rPr lang="en-US" dirty="0" err="1" smtClean="0"/>
              <a:t>yz</a:t>
            </a:r>
            <a:r>
              <a:rPr lang="en-US" dirty="0" smtClean="0"/>
              <a:t> influence</a:t>
            </a:r>
          </a:p>
        </p:txBody>
      </p:sp>
    </p:spTree>
    <p:extLst>
      <p:ext uri="{BB962C8B-B14F-4D97-AF65-F5344CB8AC3E}">
        <p14:creationId xmlns:p14="http://schemas.microsoft.com/office/powerpoint/2010/main" val="356825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Balkan Peninsula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Slavs, E. Europeans</a:t>
            </a:r>
          </a:p>
          <a:p>
            <a:r>
              <a:rPr lang="en-US" dirty="0" smtClean="0"/>
              <a:t>What: a triangular arm of land surrounded by the Mediterranean Sea</a:t>
            </a:r>
          </a:p>
          <a:p>
            <a:r>
              <a:rPr lang="en-US" dirty="0" smtClean="0"/>
              <a:t>Where: E. Europe/Southern Russia/Mediterranean Sea</a:t>
            </a:r>
          </a:p>
          <a:p>
            <a:r>
              <a:rPr lang="en-US" dirty="0" smtClean="0"/>
              <a:t>When: 330-1613</a:t>
            </a:r>
          </a:p>
          <a:p>
            <a:r>
              <a:rPr lang="en-US" dirty="0" smtClean="0"/>
              <a:t>Why: this land was in between E. &amp; W. Europe &amp; Russia- it allowed for good trade in the region which led to many cultural influences in the Balkans</a:t>
            </a:r>
          </a:p>
        </p:txBody>
      </p:sp>
    </p:spTree>
    <p:extLst>
      <p:ext uri="{BB962C8B-B14F-4D97-AF65-F5344CB8AC3E}">
        <p14:creationId xmlns:p14="http://schemas.microsoft.com/office/powerpoint/2010/main" val="104453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Balkan Peninsula (7)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Eastern Europeans</a:t>
            </a:r>
          </a:p>
          <a:p>
            <a:r>
              <a:rPr lang="en-US" dirty="0" smtClean="0"/>
              <a:t>What: roughly triangular piece of land </a:t>
            </a:r>
          </a:p>
          <a:p>
            <a:r>
              <a:rPr lang="en-US" dirty="0" smtClean="0"/>
              <a:t>Where: E. Europe, southern Russia in the Mediterranean Sea</a:t>
            </a:r>
          </a:p>
          <a:p>
            <a:r>
              <a:rPr lang="en-US" dirty="0" smtClean="0"/>
              <a:t>When: 330-present</a:t>
            </a:r>
          </a:p>
          <a:p>
            <a:r>
              <a:rPr lang="en-US" dirty="0" smtClean="0"/>
              <a:t>Why: the Danube &amp; Vistula rivers travel through this region = trade from We. Europe/ Byzantine Empire/ Russia flourishes = allows for trade </a:t>
            </a:r>
            <a:r>
              <a:rPr lang="en-US" dirty="0" err="1" smtClean="0"/>
              <a:t>b.n</a:t>
            </a:r>
            <a:r>
              <a:rPr lang="en-US" dirty="0" smtClean="0"/>
              <a:t> cultures</a:t>
            </a:r>
          </a:p>
        </p:txBody>
      </p:sp>
    </p:spTree>
    <p:extLst>
      <p:ext uri="{BB962C8B-B14F-4D97-AF65-F5344CB8AC3E}">
        <p14:creationId xmlns:p14="http://schemas.microsoft.com/office/powerpoint/2010/main" val="365167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Ethnic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Who: the Czech &amp; </a:t>
            </a:r>
            <a:r>
              <a:rPr lang="en-US" dirty="0"/>
              <a:t>S</a:t>
            </a:r>
            <a:r>
              <a:rPr lang="en-US" dirty="0" smtClean="0"/>
              <a:t>lavic </a:t>
            </a:r>
            <a:r>
              <a:rPr lang="en-US" dirty="0" err="1" smtClean="0"/>
              <a:t>ppls</a:t>
            </a:r>
            <a:endParaRPr lang="en-US" dirty="0" smtClean="0"/>
          </a:p>
          <a:p>
            <a:r>
              <a:rPr lang="en-US" dirty="0" smtClean="0"/>
              <a:t>What: a group of people that share the same language &amp; culture heritage</a:t>
            </a:r>
          </a:p>
          <a:p>
            <a:r>
              <a:rPr lang="en-US" dirty="0" smtClean="0"/>
              <a:t>Where: E. Europe, Balkans</a:t>
            </a:r>
          </a:p>
          <a:p>
            <a:r>
              <a:rPr lang="en-US" dirty="0" smtClean="0"/>
              <a:t>When: 330-1613</a:t>
            </a:r>
          </a:p>
          <a:p>
            <a:r>
              <a:rPr lang="en-US" dirty="0" smtClean="0"/>
              <a:t>Why: groups of people that were part of the same ethnic group had more in common &amp; this led them to forming cultural identities of their group of </a:t>
            </a:r>
            <a:r>
              <a:rPr lang="en-US" dirty="0" err="1" smtClean="0"/>
              <a:t>ppl</a:t>
            </a:r>
            <a:r>
              <a:rPr lang="en-US" dirty="0" smtClean="0"/>
              <a:t>; various groups migrate to E. Europe making E. Europe diverse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66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Ethnic group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Slavs &amp; E. Europeans</a:t>
            </a:r>
          </a:p>
          <a:p>
            <a:r>
              <a:rPr lang="en-US" dirty="0" smtClean="0"/>
              <a:t>What: a group of </a:t>
            </a:r>
            <a:r>
              <a:rPr lang="en-US" dirty="0" err="1" smtClean="0"/>
              <a:t>ppl</a:t>
            </a:r>
            <a:r>
              <a:rPr lang="en-US" dirty="0" smtClean="0"/>
              <a:t> that share the same language &amp; culture heritage</a:t>
            </a:r>
          </a:p>
          <a:p>
            <a:r>
              <a:rPr lang="en-US" dirty="0" smtClean="0"/>
              <a:t>Where: the Balkans, E. Europe</a:t>
            </a:r>
          </a:p>
          <a:p>
            <a:r>
              <a:rPr lang="en-US" dirty="0" smtClean="0"/>
              <a:t>When: 330-1613</a:t>
            </a:r>
          </a:p>
          <a:p>
            <a:r>
              <a:rPr lang="en-US" dirty="0" smtClean="0"/>
              <a:t>Why</a:t>
            </a:r>
            <a:r>
              <a:rPr lang="en-US" dirty="0"/>
              <a:t>: groups of people that were part of the same ethnic group had more in common &amp; this led them to forming cultural identities </a:t>
            </a:r>
            <a:r>
              <a:rPr lang="en-US" dirty="0" smtClean="0"/>
              <a:t>for </a:t>
            </a:r>
            <a:r>
              <a:rPr lang="en-US" dirty="0"/>
              <a:t>their group of </a:t>
            </a:r>
            <a:r>
              <a:rPr lang="en-US" dirty="0" err="1"/>
              <a:t>ppl</a:t>
            </a:r>
            <a:r>
              <a:rPr lang="en-US" dirty="0"/>
              <a:t>; various groups </a:t>
            </a:r>
            <a:r>
              <a:rPr lang="en-US" dirty="0" smtClean="0"/>
              <a:t>migrated </a:t>
            </a:r>
            <a:r>
              <a:rPr lang="en-US" dirty="0"/>
              <a:t>to E. Europe making E. Europe diverse </a:t>
            </a:r>
            <a:r>
              <a:rPr lang="en-US" dirty="0" smtClean="0"/>
              <a:t>(numerous ethnic </a:t>
            </a:r>
            <a:r>
              <a:rPr lang="en-US" dirty="0" err="1" smtClean="0"/>
              <a:t>grps</a:t>
            </a:r>
            <a:r>
              <a:rPr lang="en-US" dirty="0" smtClean="0"/>
              <a:t> in 1 area)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42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Ethnic Group (7)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E. Europeans, Slavs</a:t>
            </a:r>
          </a:p>
          <a:p>
            <a:r>
              <a:rPr lang="en-US" dirty="0" smtClean="0"/>
              <a:t>What: a  group of people that share the same language &amp; cultural heritage</a:t>
            </a:r>
          </a:p>
          <a:p>
            <a:r>
              <a:rPr lang="en-US" dirty="0" smtClean="0"/>
              <a:t>Where: E. Europe &amp;  </a:t>
            </a:r>
            <a:r>
              <a:rPr lang="en-US" dirty="0"/>
              <a:t>S</a:t>
            </a:r>
            <a:r>
              <a:rPr lang="en-US" dirty="0" smtClean="0"/>
              <a:t>outh Russia</a:t>
            </a:r>
          </a:p>
          <a:p>
            <a:r>
              <a:rPr lang="en-US" dirty="0" smtClean="0"/>
              <a:t>When: 330-1613</a:t>
            </a:r>
          </a:p>
          <a:p>
            <a:r>
              <a:rPr lang="en-US" dirty="0" smtClean="0"/>
              <a:t>Why</a:t>
            </a:r>
            <a:r>
              <a:rPr lang="en-US" dirty="0"/>
              <a:t>: : groups of people that were part of the same ethnic group had more in common &amp; this led them to forming cultural identities for their group of </a:t>
            </a:r>
            <a:r>
              <a:rPr lang="en-US" dirty="0" err="1"/>
              <a:t>ppl</a:t>
            </a:r>
            <a:r>
              <a:rPr lang="en-US" dirty="0"/>
              <a:t>; various groups migrated to E. Europe making E. Europe diverse (numerous ethnic </a:t>
            </a:r>
            <a:r>
              <a:rPr lang="en-US" dirty="0" err="1"/>
              <a:t>grps</a:t>
            </a:r>
            <a:r>
              <a:rPr lang="en-US" dirty="0"/>
              <a:t> in 1 area)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35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Justinian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Who: Emperor of Byzantine Empire</a:t>
            </a:r>
          </a:p>
          <a:p>
            <a:r>
              <a:rPr lang="en-US" dirty="0" smtClean="0"/>
              <a:t>What: was determined to revive Ancient Rome by recovering land that was taken by Germanic invaders when Rome fell </a:t>
            </a:r>
          </a:p>
          <a:p>
            <a:r>
              <a:rPr lang="en-US" dirty="0" smtClean="0"/>
              <a:t>Where: Constantinople, Byzantine Empire</a:t>
            </a:r>
          </a:p>
          <a:p>
            <a:r>
              <a:rPr lang="en-US" dirty="0" smtClean="0"/>
              <a:t>When: 527-565</a:t>
            </a:r>
          </a:p>
          <a:p>
            <a:r>
              <a:rPr lang="en-US" dirty="0" smtClean="0"/>
              <a:t>Why: The Byzantine reached its peak in power under his reign; he lost the land he attempted to gain back; his great triumph was rebuilding </a:t>
            </a:r>
            <a:r>
              <a:rPr lang="en-US" dirty="0" err="1" smtClean="0"/>
              <a:t>Hagia</a:t>
            </a:r>
            <a:r>
              <a:rPr lang="en-US" dirty="0" smtClean="0"/>
              <a:t> Sophia; reformed the law (Justinian’s code); ruled as an autocrat; ruled the church- Christ’s co-ruler on earth; his wife Theodora helped him rule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Bubbles on the </a:t>
            </a:r>
            <a:r>
              <a:rPr lang="en-US" dirty="0" err="1" smtClean="0"/>
              <a:t>wkbook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Northern regions bordering Germany &amp;the Baltic Sea forged close links to W. Europe</a:t>
            </a:r>
          </a:p>
          <a:p>
            <a:r>
              <a:rPr lang="en-US" dirty="0" smtClean="0"/>
              <a:t>Rivers &amp; trade in the Balkans</a:t>
            </a:r>
          </a:p>
          <a:p>
            <a:r>
              <a:rPr lang="en-US" dirty="0" smtClean="0"/>
              <a:t>Ease of migration = </a:t>
            </a:r>
            <a:r>
              <a:rPr lang="en-US" dirty="0" err="1" smtClean="0"/>
              <a:t>ppl</a:t>
            </a:r>
            <a:r>
              <a:rPr lang="en-US" dirty="0" smtClean="0"/>
              <a:t> seeking new homes</a:t>
            </a:r>
          </a:p>
          <a:p>
            <a:r>
              <a:rPr lang="en-US" dirty="0" smtClean="0"/>
              <a:t>Slavs migrate throughout E. Europe = diverse</a:t>
            </a:r>
          </a:p>
          <a:p>
            <a:r>
              <a:rPr lang="en-US" dirty="0" smtClean="0"/>
              <a:t>Asian peoples migrated to E. Europe (Huns, </a:t>
            </a:r>
            <a:r>
              <a:rPr lang="en-US" dirty="0" err="1" smtClean="0"/>
              <a:t>Avars</a:t>
            </a:r>
            <a:r>
              <a:rPr lang="en-US" dirty="0" smtClean="0"/>
              <a:t>, </a:t>
            </a:r>
            <a:r>
              <a:rPr lang="en-US" dirty="0" err="1" smtClean="0"/>
              <a:t>Bulgars</a:t>
            </a:r>
            <a:r>
              <a:rPr lang="en-US" dirty="0" smtClean="0"/>
              <a:t>, Magyars)</a:t>
            </a:r>
          </a:p>
          <a:p>
            <a:r>
              <a:rPr lang="en-US" dirty="0" smtClean="0"/>
              <a:t>Vikings &amp; Germanic </a:t>
            </a:r>
            <a:r>
              <a:rPr lang="en-US" dirty="0" err="1" smtClean="0"/>
              <a:t>ppls</a:t>
            </a:r>
            <a:r>
              <a:rPr lang="en-US" dirty="0" smtClean="0"/>
              <a:t> migrated to E. Europe</a:t>
            </a:r>
          </a:p>
          <a:p>
            <a:r>
              <a:rPr lang="en-US" dirty="0" smtClean="0"/>
              <a:t>Byzantine culture &amp; religion (Orthodox) spread into E. Europe</a:t>
            </a:r>
          </a:p>
          <a:p>
            <a:r>
              <a:rPr lang="en-US" dirty="0" smtClean="0"/>
              <a:t>Jews had been persecuted &amp; kicked out of W. Europe = E. Europe became refuge</a:t>
            </a:r>
          </a:p>
        </p:txBody>
      </p:sp>
    </p:spTree>
    <p:extLst>
      <p:ext uri="{BB962C8B-B14F-4D97-AF65-F5344CB8AC3E}">
        <p14:creationId xmlns:p14="http://schemas.microsoft.com/office/powerpoint/2010/main" val="17645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Bubbles on Workbook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wide area of land that has many Slavs in Russia to the East &amp; German </a:t>
            </a:r>
            <a:r>
              <a:rPr lang="en-US" dirty="0" err="1" smtClean="0"/>
              <a:t>ppl</a:t>
            </a:r>
            <a:r>
              <a:rPr lang="en-US" dirty="0" smtClean="0"/>
              <a:t> to the West</a:t>
            </a:r>
          </a:p>
          <a:p>
            <a:r>
              <a:rPr lang="en-US" dirty="0" smtClean="0"/>
              <a:t>The Slavs spread all over E. Europe- W. Slavs (Poland), S. Slavs (Balkans)</a:t>
            </a:r>
          </a:p>
          <a:p>
            <a:r>
              <a:rPr lang="en-US" dirty="0" smtClean="0"/>
              <a:t>Asians migrated into E. Europe- Huns, Magyars, </a:t>
            </a:r>
            <a:r>
              <a:rPr lang="en-US" dirty="0" err="1" smtClean="0"/>
              <a:t>Bulgars</a:t>
            </a:r>
            <a:r>
              <a:rPr lang="en-US" dirty="0" smtClean="0"/>
              <a:t>, </a:t>
            </a:r>
            <a:r>
              <a:rPr lang="en-US" dirty="0" err="1" smtClean="0"/>
              <a:t>Chazars</a:t>
            </a:r>
            <a:r>
              <a:rPr lang="en-US" dirty="0" smtClean="0"/>
              <a:t>, </a:t>
            </a:r>
            <a:r>
              <a:rPr lang="en-US" dirty="0" err="1" smtClean="0"/>
              <a:t>Avars</a:t>
            </a:r>
            <a:endParaRPr lang="en-US" dirty="0" smtClean="0"/>
          </a:p>
          <a:p>
            <a:r>
              <a:rPr lang="en-US" dirty="0" smtClean="0"/>
              <a:t>Byzantine Missionaries spread into E. Europe to spread their Orthodox religion </a:t>
            </a:r>
          </a:p>
          <a:p>
            <a:r>
              <a:rPr lang="en-US" dirty="0" smtClean="0"/>
              <a:t>Jews migrated from W. Europe to E. Europe as refuge from persecution </a:t>
            </a:r>
          </a:p>
          <a:p>
            <a:r>
              <a:rPr lang="en-US" dirty="0"/>
              <a:t>Rivers &amp; trade in the Balkans</a:t>
            </a:r>
          </a:p>
          <a:p>
            <a:r>
              <a:rPr lang="en-US" dirty="0"/>
              <a:t>Ease of migration = </a:t>
            </a:r>
            <a:r>
              <a:rPr lang="en-US" dirty="0" err="1"/>
              <a:t>ppl</a:t>
            </a:r>
            <a:r>
              <a:rPr lang="en-US" dirty="0"/>
              <a:t> seeking new homes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63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Bubbles on workbook (7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Migrations of peoples into E. Europe</a:t>
            </a:r>
          </a:p>
          <a:p>
            <a:r>
              <a:rPr lang="en-US" dirty="0" smtClean="0"/>
              <a:t>Foreign conquest- the Ottomans took over much of E. Europe</a:t>
            </a:r>
          </a:p>
          <a:p>
            <a:r>
              <a:rPr lang="en-US" dirty="0" smtClean="0"/>
              <a:t>Wars among different peoples</a:t>
            </a:r>
          </a:p>
          <a:p>
            <a:r>
              <a:rPr lang="en-US" dirty="0" smtClean="0"/>
              <a:t>E. Europe served as a midway point for Russians (East) Germans (West)= many types of </a:t>
            </a:r>
            <a:r>
              <a:rPr lang="en-US" dirty="0" err="1" smtClean="0"/>
              <a:t>ppl</a:t>
            </a:r>
            <a:r>
              <a:rPr lang="en-US" dirty="0"/>
              <a:t> </a:t>
            </a:r>
            <a:r>
              <a:rPr lang="en-US" dirty="0" smtClean="0"/>
              <a:t>= diverse</a:t>
            </a:r>
          </a:p>
          <a:p>
            <a:r>
              <a:rPr lang="en-US" dirty="0" smtClean="0"/>
              <a:t>Goods from other cultures were traded along the rivers = shared goods/culture </a:t>
            </a:r>
          </a:p>
          <a:p>
            <a:r>
              <a:rPr lang="en-US" dirty="0" smtClean="0"/>
              <a:t>Different religions formed (Catholic &amp; Greek Orthodox)</a:t>
            </a:r>
          </a:p>
          <a:p>
            <a:r>
              <a:rPr lang="en-US" dirty="0" smtClean="0"/>
              <a:t>Asians migrated into E. Europe (Huns, Magyars, Agars, </a:t>
            </a:r>
            <a:r>
              <a:rPr lang="en-US" dirty="0" err="1" smtClean="0"/>
              <a:t>Khazars</a:t>
            </a:r>
            <a:r>
              <a:rPr lang="en-US" dirty="0" smtClean="0"/>
              <a:t>)</a:t>
            </a:r>
          </a:p>
          <a:p>
            <a:r>
              <a:rPr lang="en-US" dirty="0" smtClean="0"/>
              <a:t>Vikings &amp; Germanic </a:t>
            </a:r>
            <a:r>
              <a:rPr lang="en-US" dirty="0" err="1" smtClean="0"/>
              <a:t>ppls</a:t>
            </a:r>
            <a:r>
              <a:rPr lang="en-US" dirty="0" smtClean="0"/>
              <a:t> migrated in</a:t>
            </a:r>
          </a:p>
          <a:p>
            <a:r>
              <a:rPr lang="en-US" dirty="0" smtClean="0"/>
              <a:t>Persecuted Jews from W. Europe escaped here for refuge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Golden Bull of 1222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Hungarian king</a:t>
            </a:r>
          </a:p>
          <a:p>
            <a:r>
              <a:rPr lang="en-US" dirty="0" smtClean="0"/>
              <a:t>What: a charter that recognized nobles’ right</a:t>
            </a:r>
          </a:p>
          <a:p>
            <a:r>
              <a:rPr lang="en-US" dirty="0" smtClean="0"/>
              <a:t>Where: Hungary</a:t>
            </a:r>
          </a:p>
          <a:p>
            <a:r>
              <a:rPr lang="en-US" dirty="0" smtClean="0"/>
              <a:t>When: 1222</a:t>
            </a:r>
          </a:p>
          <a:p>
            <a:r>
              <a:rPr lang="en-US" dirty="0" smtClean="0"/>
              <a:t>Why: strictly limited royal power &amp; recognized nobles’ rights; the Mongols end up overthrowing Hungary in 1241 so this charter didn’t last long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0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Golden Bull of 1222 (6)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Who: Hungarian king</a:t>
            </a:r>
          </a:p>
          <a:p>
            <a:r>
              <a:rPr lang="en-US" dirty="0" smtClean="0"/>
              <a:t>What: a charter that recognized nobles’ rights &amp; strictly limited royal power</a:t>
            </a:r>
          </a:p>
          <a:p>
            <a:r>
              <a:rPr lang="en-US" dirty="0" smtClean="0"/>
              <a:t>Where: Hungary</a:t>
            </a:r>
          </a:p>
          <a:p>
            <a:r>
              <a:rPr lang="en-US" dirty="0" smtClean="0"/>
              <a:t>When: 1222</a:t>
            </a:r>
          </a:p>
          <a:p>
            <a:r>
              <a:rPr lang="en-US" dirty="0" smtClean="0"/>
              <a:t>Why: the charter limited Hungarian king’s power= weakened him = the Mongols took over in 1241 killed half the population but the invasion didn’t last long; similar to Magna </a:t>
            </a:r>
            <a:r>
              <a:rPr lang="en-US" dirty="0" err="1" smtClean="0"/>
              <a:t>Carta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99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Golden Bull 1222 (7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Hungarian king</a:t>
            </a:r>
          </a:p>
          <a:p>
            <a:r>
              <a:rPr lang="en-US" dirty="0" smtClean="0"/>
              <a:t>What: a charter that strictly limited royal power by giving more power to the nobles</a:t>
            </a:r>
          </a:p>
          <a:p>
            <a:r>
              <a:rPr lang="en-US" dirty="0" smtClean="0"/>
              <a:t>Where: Hungary</a:t>
            </a:r>
          </a:p>
          <a:p>
            <a:r>
              <a:rPr lang="en-US" dirty="0" smtClean="0"/>
              <a:t>When: 1222</a:t>
            </a:r>
          </a:p>
          <a:p>
            <a:r>
              <a:rPr lang="en-US" dirty="0" smtClean="0"/>
              <a:t>Why: this charter limited the king’s power = he was weak = Mongols came in and took over = Mongol rule didn’t last long; similar to Magna </a:t>
            </a:r>
            <a:r>
              <a:rPr lang="en-US" dirty="0" err="1" smtClean="0"/>
              <a:t>Carta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71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Poland (</a:t>
            </a:r>
            <a:r>
              <a:rPr lang="en-US" dirty="0" err="1" smtClean="0"/>
              <a:t>wksht</a:t>
            </a:r>
            <a:r>
              <a:rPr lang="en-US" dirty="0" smtClean="0"/>
              <a:t>)-6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Missionaries brought Catholicism to Slavs in Poland (900s)</a:t>
            </a:r>
          </a:p>
          <a:p>
            <a:r>
              <a:rPr lang="en-US" dirty="0" smtClean="0"/>
              <a:t>910- first Polish king was crowned</a:t>
            </a:r>
          </a:p>
          <a:p>
            <a:r>
              <a:rPr lang="en-US" dirty="0" smtClean="0"/>
              <a:t>1386- Poland’s greatest age (height of power) </a:t>
            </a:r>
          </a:p>
          <a:p>
            <a:r>
              <a:rPr lang="en-US" dirty="0" smtClean="0"/>
              <a:t>1683- Polish king broke the Ottoman Siege of Vienna (defeated the Ottomans)</a:t>
            </a:r>
          </a:p>
          <a:p>
            <a:r>
              <a:rPr lang="en-US" dirty="0" smtClean="0"/>
              <a:t>1783- Poland was taken over by invaders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914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events in E. Europe (</a:t>
            </a:r>
            <a:r>
              <a:rPr lang="en-US" dirty="0" err="1" smtClean="0"/>
              <a:t>wkbook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Poland:</a:t>
            </a:r>
          </a:p>
          <a:p>
            <a:r>
              <a:rPr lang="en-US" dirty="0" smtClean="0"/>
              <a:t>Missionaries brought Roman Catholicism in 900s</a:t>
            </a:r>
          </a:p>
          <a:p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Polish king was crowned by 1000</a:t>
            </a:r>
          </a:p>
          <a:p>
            <a:r>
              <a:rPr lang="en-US" dirty="0" smtClean="0"/>
              <a:t>Poland-Lithuania was the greatest age of Poland</a:t>
            </a:r>
          </a:p>
          <a:p>
            <a:r>
              <a:rPr lang="en-US" dirty="0" smtClean="0"/>
              <a:t>Political power gradually shifted from monarch to nobles</a:t>
            </a:r>
          </a:p>
          <a:p>
            <a:r>
              <a:rPr lang="en-US" dirty="0" smtClean="0"/>
              <a:t>The Polish king broke the Ottoman Siege of Vienna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0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Hungary (</a:t>
            </a:r>
            <a:r>
              <a:rPr lang="en-US" dirty="0" err="1" smtClean="0"/>
              <a:t>wkbook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Magyars from Asian steppes settled in Hungary</a:t>
            </a:r>
          </a:p>
          <a:p>
            <a:r>
              <a:rPr lang="en-US" dirty="0" smtClean="0"/>
              <a:t>They adopted Catholicism</a:t>
            </a:r>
          </a:p>
          <a:p>
            <a:r>
              <a:rPr lang="en-US" dirty="0" smtClean="0"/>
              <a:t>Hungarian king was forced to sign Golden Bull of 1222 giving nobles more power</a:t>
            </a:r>
          </a:p>
          <a:p>
            <a:r>
              <a:rPr lang="en-US" dirty="0" smtClean="0"/>
              <a:t>The Mongols overran Hungary in 1241 killing half the population</a:t>
            </a:r>
          </a:p>
          <a:p>
            <a:r>
              <a:rPr lang="en-US" dirty="0" smtClean="0"/>
              <a:t>The Ottoman Turks eventually invaded &amp; took 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Hungary: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Golden Bull was signed 1222</a:t>
            </a:r>
          </a:p>
          <a:p>
            <a:r>
              <a:rPr lang="en-US" dirty="0" smtClean="0"/>
              <a:t>1241 Mongols overran Hungary</a:t>
            </a:r>
          </a:p>
          <a:p>
            <a:r>
              <a:rPr lang="en-US" dirty="0" smtClean="0"/>
              <a:t>Mongols were then run out of Hungary</a:t>
            </a:r>
          </a:p>
          <a:p>
            <a:r>
              <a:rPr lang="en-US" dirty="0" smtClean="0"/>
              <a:t>1526 Ottoman Turks expanded into Hungary &amp; took over</a:t>
            </a:r>
          </a:p>
          <a:p>
            <a:r>
              <a:rPr lang="en-US" dirty="0" smtClean="0"/>
              <a:t>Hungarian independence ended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82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458200" cy="66294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313- Constantine made Christianity the legal religion &amp; rebuilt Constantinople </a:t>
            </a:r>
          </a:p>
          <a:p>
            <a:r>
              <a:rPr lang="en-US" dirty="0"/>
              <a:t>527- Justinian becomes ruler of the Byzantine Empire </a:t>
            </a:r>
          </a:p>
          <a:p>
            <a:r>
              <a:rPr lang="en-US" dirty="0"/>
              <a:t>532- riots &amp; fires swept Constantinople making Justinian want to rebuild</a:t>
            </a:r>
          </a:p>
          <a:p>
            <a:r>
              <a:rPr lang="en-US" dirty="0" smtClean="0"/>
              <a:t>600s-700s Arab armies gained control of the Western World</a:t>
            </a:r>
          </a:p>
          <a:p>
            <a:r>
              <a:rPr lang="en-US" dirty="0" smtClean="0"/>
              <a:t>700s- Byzantine emperor outlawed the veneration/worshipping of icons</a:t>
            </a:r>
          </a:p>
          <a:p>
            <a:r>
              <a:rPr lang="en-US" dirty="0" smtClean="0"/>
              <a:t>1054*- controversies led to the Great Schism/split of the Christian church into 2: Greek Orthodox &amp; Catholic</a:t>
            </a:r>
          </a:p>
          <a:p>
            <a:r>
              <a:rPr lang="en-US" dirty="0" smtClean="0"/>
              <a:t>1090- Byzantine Emperor called for help from the West to fight off the Seljuk Turks who were invading</a:t>
            </a:r>
          </a:p>
          <a:p>
            <a:r>
              <a:rPr lang="en-US" dirty="0" smtClean="0"/>
              <a:t>1100s- Justinian’s Code had reached Europe; the Byzantine Empire flourished </a:t>
            </a:r>
          </a:p>
          <a:p>
            <a:r>
              <a:rPr lang="en-US" dirty="0" smtClean="0"/>
              <a:t>1453*- the Ottoman Turks invaded Constantinople, took over, &amp; est. the Ottoman Empire; the </a:t>
            </a:r>
            <a:r>
              <a:rPr lang="en-US" dirty="0" err="1" smtClean="0"/>
              <a:t>Byz</a:t>
            </a:r>
            <a:r>
              <a:rPr lang="en-US" dirty="0" smtClean="0"/>
              <a:t>. </a:t>
            </a:r>
            <a:r>
              <a:rPr lang="en-US" dirty="0" err="1" smtClean="0"/>
              <a:t>Emp</a:t>
            </a:r>
            <a:r>
              <a:rPr lang="en-US" dirty="0" smtClean="0"/>
              <a:t> was no more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38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Magyars settled in Hungary</a:t>
            </a:r>
          </a:p>
          <a:p>
            <a:r>
              <a:rPr lang="en-US" dirty="0" smtClean="0"/>
              <a:t>The king was forced to sign the Golden Bull 1222</a:t>
            </a:r>
          </a:p>
          <a:p>
            <a:r>
              <a:rPr lang="en-US" dirty="0" smtClean="0"/>
              <a:t>Mongols overran Hungary 1241</a:t>
            </a:r>
          </a:p>
          <a:p>
            <a:r>
              <a:rPr lang="en-US" dirty="0" smtClean="0"/>
              <a:t>Mongols left Hungary</a:t>
            </a:r>
          </a:p>
          <a:p>
            <a:r>
              <a:rPr lang="en-US" dirty="0" smtClean="0"/>
              <a:t>The Ottoman Turks invaded, took over, &amp; ended Hungarian independence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01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Serbia (</a:t>
            </a:r>
            <a:r>
              <a:rPr lang="en-US" dirty="0" err="1" smtClean="0"/>
              <a:t>wkbook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Serb leaders recognized the Ottoman Empire as in charge</a:t>
            </a:r>
          </a:p>
          <a:p>
            <a:r>
              <a:rPr lang="en-US" dirty="0" smtClean="0"/>
              <a:t>By 800s most Serbs had accepted Orthodox Christianity as their religion</a:t>
            </a:r>
          </a:p>
          <a:p>
            <a:r>
              <a:rPr lang="en-US" dirty="0" smtClean="0"/>
              <a:t>By 1100s the Serbs had set up their own country</a:t>
            </a:r>
          </a:p>
          <a:p>
            <a:r>
              <a:rPr lang="en-US" dirty="0" smtClean="0"/>
              <a:t>At the Battle of Kosovo in 1389 Serbs fought against the Ottomans but lost- the Ottoman Empire had taken 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22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05800" cy="6096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313- Constantine makes Christianity the official religion of </a:t>
            </a:r>
            <a:r>
              <a:rPr lang="en-US" sz="2400" dirty="0" err="1" smtClean="0"/>
              <a:t>Byz</a:t>
            </a:r>
            <a:r>
              <a:rPr lang="en-US" sz="2400" dirty="0" smtClean="0"/>
              <a:t> </a:t>
            </a:r>
            <a:r>
              <a:rPr lang="en-US" sz="2400" dirty="0" err="1" smtClean="0"/>
              <a:t>Emp</a:t>
            </a:r>
            <a:endParaRPr lang="en-US" sz="2400" dirty="0" smtClean="0"/>
          </a:p>
          <a:p>
            <a:r>
              <a:rPr lang="en-US" sz="2400" dirty="0" smtClean="0"/>
              <a:t>527- 565 : the peak of the Byzantine Empire under the rule of Justinian</a:t>
            </a:r>
          </a:p>
          <a:p>
            <a:r>
              <a:rPr lang="en-US" sz="2400" dirty="0" smtClean="0"/>
              <a:t>600-700: Arab armies gradually gained control of the Mediterranean </a:t>
            </a:r>
          </a:p>
          <a:p>
            <a:r>
              <a:rPr lang="en-US" sz="2400" dirty="0"/>
              <a:t>700s- Byzantine emperor outlawed the veneration/worshipping of icons</a:t>
            </a:r>
          </a:p>
          <a:p>
            <a:r>
              <a:rPr lang="en-US" sz="2400" dirty="0"/>
              <a:t>1054*- controversies led to the Great Schism/split of the Christian church into 2: Greek Orthodox &amp; Catholic</a:t>
            </a:r>
          </a:p>
          <a:p>
            <a:r>
              <a:rPr lang="en-US" sz="2400" dirty="0"/>
              <a:t>1090- Byzantine Emperor called for help from the West to fight off the Seljuk Turks who were invading</a:t>
            </a:r>
          </a:p>
          <a:p>
            <a:r>
              <a:rPr lang="en-US" sz="2400" dirty="0"/>
              <a:t>1100s- Justinian’s Code had reached Europe; the Byzantine Empire flourished </a:t>
            </a:r>
          </a:p>
          <a:p>
            <a:r>
              <a:rPr lang="en-US" sz="2400" dirty="0"/>
              <a:t>1453*- the Ottoman Turks invaded Constantinople, took over, &amp; est. the Ottoman Empire; the </a:t>
            </a:r>
            <a:r>
              <a:rPr lang="en-US" sz="2400" dirty="0" err="1"/>
              <a:t>Byz</a:t>
            </a:r>
            <a:r>
              <a:rPr lang="en-US" sz="2400" dirty="0"/>
              <a:t>. </a:t>
            </a:r>
            <a:r>
              <a:rPr lang="en-US" sz="2400" dirty="0" err="1"/>
              <a:t>Emp</a:t>
            </a:r>
            <a:r>
              <a:rPr lang="en-US" sz="2400" dirty="0"/>
              <a:t> was no more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479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Justinian’s Code (6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Who: Byzantines, Justinian</a:t>
            </a:r>
          </a:p>
          <a:p>
            <a:r>
              <a:rPr lang="en-US" dirty="0" smtClean="0"/>
              <a:t>What: a collection of laws, Corpus </a:t>
            </a:r>
            <a:r>
              <a:rPr lang="en-US" dirty="0" err="1" smtClean="0"/>
              <a:t>Juris</a:t>
            </a:r>
            <a:r>
              <a:rPr lang="en-US" dirty="0" smtClean="0"/>
              <a:t> </a:t>
            </a:r>
            <a:r>
              <a:rPr lang="en-US" dirty="0" err="1" smtClean="0"/>
              <a:t>Civilis</a:t>
            </a:r>
            <a:r>
              <a:rPr lang="en-US" dirty="0" smtClean="0"/>
              <a:t> “Body of Civil Law”, that included laws passed by Roman assemblies or Emperors, and legal writings of </a:t>
            </a:r>
            <a:r>
              <a:rPr lang="en-US" dirty="0"/>
              <a:t>R</a:t>
            </a:r>
            <a:r>
              <a:rPr lang="en-US" dirty="0" smtClean="0"/>
              <a:t>oman judges; law code of Byzantine Empire </a:t>
            </a:r>
          </a:p>
          <a:p>
            <a:r>
              <a:rPr lang="en-US" dirty="0" smtClean="0"/>
              <a:t>Where: Eastern Roman Empire, Byzantine Empire</a:t>
            </a:r>
          </a:p>
          <a:p>
            <a:r>
              <a:rPr lang="en-US" dirty="0" smtClean="0"/>
              <a:t>When: 500s-1100s</a:t>
            </a:r>
          </a:p>
          <a:p>
            <a:r>
              <a:rPr lang="en-US" dirty="0" smtClean="0"/>
              <a:t>Why: </a:t>
            </a:r>
          </a:p>
        </p:txBody>
      </p:sp>
    </p:spTree>
    <p:extLst>
      <p:ext uri="{BB962C8B-B14F-4D97-AF65-F5344CB8AC3E}">
        <p14:creationId xmlns:p14="http://schemas.microsoft.com/office/powerpoint/2010/main" val="226541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Justinian’s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Romans, Byzantines, Justinian</a:t>
            </a:r>
          </a:p>
          <a:p>
            <a:r>
              <a:rPr lang="en-US" dirty="0" smtClean="0"/>
              <a:t>What: a massive collection that included laws by Roman assemblies &amp; legal writings of Roman judges; Body of Civil Law for the Byzantine Empire</a:t>
            </a:r>
          </a:p>
          <a:p>
            <a:r>
              <a:rPr lang="en-US" dirty="0" smtClean="0"/>
              <a:t>Where: Byzantine Empire; Eastern Roman Empire</a:t>
            </a:r>
          </a:p>
          <a:p>
            <a:r>
              <a:rPr lang="en-US" dirty="0" smtClean="0"/>
              <a:t>When: 500s- 1100s</a:t>
            </a:r>
          </a:p>
          <a:p>
            <a:r>
              <a:rPr lang="en-US" dirty="0" smtClean="0"/>
              <a:t>Why: this law code impacted WE in that they modeled their laws on this &amp; it helped to strengthen &amp; centralize their power; led to legal thinkers creating international law; Justinian used this to unify his power under one central power</a:t>
            </a:r>
          </a:p>
        </p:txBody>
      </p:sp>
    </p:spTree>
    <p:extLst>
      <p:ext uri="{BB962C8B-B14F-4D97-AF65-F5344CB8AC3E}">
        <p14:creationId xmlns:p14="http://schemas.microsoft.com/office/powerpoint/2010/main" val="155785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3648</TotalTime>
  <Words>4140</Words>
  <Application>Microsoft Office PowerPoint</Application>
  <PresentationFormat>On-screen Show (4:3)</PresentationFormat>
  <Paragraphs>367</Paragraphs>
  <Slides>61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Office Theme</vt:lpstr>
      <vt:lpstr>Chapter 9</vt:lpstr>
      <vt:lpstr>Constantinople </vt:lpstr>
      <vt:lpstr>Constantinople</vt:lpstr>
      <vt:lpstr>Justinian (6th) </vt:lpstr>
      <vt:lpstr>Justinian</vt:lpstr>
      <vt:lpstr>PowerPoint Presentation</vt:lpstr>
      <vt:lpstr>PowerPoint Presentation</vt:lpstr>
      <vt:lpstr>Justinian’s Code (6th) </vt:lpstr>
      <vt:lpstr>Justinian’s code</vt:lpstr>
      <vt:lpstr>Autocrat</vt:lpstr>
      <vt:lpstr>Autocrat (6th)</vt:lpstr>
      <vt:lpstr>Theodora</vt:lpstr>
      <vt:lpstr>Theodora (6th) </vt:lpstr>
      <vt:lpstr>Patriarch</vt:lpstr>
      <vt:lpstr>Patriarch (6th) </vt:lpstr>
      <vt:lpstr>Icons</vt:lpstr>
      <vt:lpstr>Icons (6th)</vt:lpstr>
      <vt:lpstr>Icons (7th)</vt:lpstr>
      <vt:lpstr>Great Schism</vt:lpstr>
      <vt:lpstr>Great Schism (6th)</vt:lpstr>
      <vt:lpstr>Great Schism (7th) </vt:lpstr>
      <vt:lpstr>Quiz</vt:lpstr>
      <vt:lpstr>Russia</vt:lpstr>
      <vt:lpstr>Steppe</vt:lpstr>
      <vt:lpstr>Steppe</vt:lpstr>
      <vt:lpstr>Kiev (3rd)</vt:lpstr>
      <vt:lpstr>Kiev</vt:lpstr>
      <vt:lpstr>Kiev (7th) </vt:lpstr>
      <vt:lpstr>Cyrillic (3rd)</vt:lpstr>
      <vt:lpstr>Cyrillic (7th)</vt:lpstr>
      <vt:lpstr>Golden Horde (3rd)</vt:lpstr>
      <vt:lpstr>Ivan the Great (6th)</vt:lpstr>
      <vt:lpstr>Ivan the Great</vt:lpstr>
      <vt:lpstr>Tsar (3rd) </vt:lpstr>
      <vt:lpstr>Tsar (6th) </vt:lpstr>
      <vt:lpstr>Tsar (7th) </vt:lpstr>
      <vt:lpstr>Ivan the Terrible (6th) </vt:lpstr>
      <vt:lpstr>Ivan the Terrible (7th)</vt:lpstr>
      <vt:lpstr>Ivan the Terrible (3rd) </vt:lpstr>
      <vt:lpstr>PowerPoint Presentation</vt:lpstr>
      <vt:lpstr>Timeline (workbook)</vt:lpstr>
      <vt:lpstr>Timeline (contd)</vt:lpstr>
      <vt:lpstr>Eastern Europe</vt:lpstr>
      <vt:lpstr>Balkan Peninsula</vt:lpstr>
      <vt:lpstr>Balkan Peninsula (6)</vt:lpstr>
      <vt:lpstr>Balkan Peninsula (7)</vt:lpstr>
      <vt:lpstr>Ethnic group</vt:lpstr>
      <vt:lpstr>Ethnic group (6)</vt:lpstr>
      <vt:lpstr>Ethnic Group (7)</vt:lpstr>
      <vt:lpstr>Bubbles on the wkbook:</vt:lpstr>
      <vt:lpstr>Bubbles on Workbook (6)</vt:lpstr>
      <vt:lpstr>Bubbles on workbook (7th) </vt:lpstr>
      <vt:lpstr>Golden Bull of 1222</vt:lpstr>
      <vt:lpstr>Golden Bull of 1222 (6) </vt:lpstr>
      <vt:lpstr>Golden Bull 1222 (7th)</vt:lpstr>
      <vt:lpstr>Poland (wksht)-6th </vt:lpstr>
      <vt:lpstr>Important events in E. Europe (wkbook)</vt:lpstr>
      <vt:lpstr>Hungary (wkbook)</vt:lpstr>
      <vt:lpstr>Hungary:</vt:lpstr>
      <vt:lpstr>PowerPoint Presentation</vt:lpstr>
      <vt:lpstr>Serbia (wkbook)</vt:lpstr>
    </vt:vector>
  </TitlesOfParts>
  <Company>St. Johns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</dc:title>
  <dc:creator>Windows User</dc:creator>
  <cp:lastModifiedBy>Windows User</cp:lastModifiedBy>
  <cp:revision>48</cp:revision>
  <dcterms:created xsi:type="dcterms:W3CDTF">2012-09-28T14:58:16Z</dcterms:created>
  <dcterms:modified xsi:type="dcterms:W3CDTF">2012-10-04T19:43:34Z</dcterms:modified>
</cp:coreProperties>
</file>